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76" r:id="rId2"/>
    <p:sldId id="256" r:id="rId3"/>
    <p:sldId id="257" r:id="rId4"/>
    <p:sldId id="267" r:id="rId5"/>
    <p:sldId id="270" r:id="rId6"/>
    <p:sldId id="273" r:id="rId7"/>
    <p:sldId id="272" r:id="rId8"/>
    <p:sldId id="296" r:id="rId9"/>
    <p:sldId id="258" r:id="rId10"/>
    <p:sldId id="268" r:id="rId11"/>
    <p:sldId id="286" r:id="rId12"/>
    <p:sldId id="282" r:id="rId13"/>
    <p:sldId id="283" r:id="rId14"/>
    <p:sldId id="259" r:id="rId15"/>
    <p:sldId id="277" r:id="rId16"/>
    <p:sldId id="281" r:id="rId17"/>
    <p:sldId id="287" r:id="rId18"/>
    <p:sldId id="262" r:id="rId19"/>
    <p:sldId id="264" r:id="rId20"/>
    <p:sldId id="278" r:id="rId21"/>
    <p:sldId id="279" r:id="rId22"/>
    <p:sldId id="284" r:id="rId23"/>
    <p:sldId id="285" r:id="rId24"/>
    <p:sldId id="280" r:id="rId25"/>
    <p:sldId id="260" r:id="rId26"/>
    <p:sldId id="265" r:id="rId27"/>
    <p:sldId id="266" r:id="rId28"/>
    <p:sldId id="271" r:id="rId29"/>
    <p:sldId id="261" r:id="rId30"/>
    <p:sldId id="269" r:id="rId31"/>
    <p:sldId id="263" r:id="rId32"/>
    <p:sldId id="274" r:id="rId33"/>
    <p:sldId id="275" r:id="rId34"/>
    <p:sldId id="288" r:id="rId35"/>
    <p:sldId id="289" r:id="rId36"/>
    <p:sldId id="290" r:id="rId37"/>
    <p:sldId id="291" r:id="rId38"/>
    <p:sldId id="292" r:id="rId39"/>
    <p:sldId id="293" r:id="rId40"/>
    <p:sldId id="29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58" d="100"/>
          <a:sy n="158" d="100"/>
        </p:scale>
        <p:origin x="-2172"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18</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4/27/2014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rotWithShape="1">
          <a:blip r:embed="rId2">
            <a:extLst>
              <a:ext uri="{28A0092B-C50C-407E-A947-70E740481C1C}">
                <a14:useLocalDpi xmlns:a14="http://schemas.microsoft.com/office/drawing/2010/main" val="0"/>
              </a:ext>
            </a:extLst>
          </a:blip>
          <a:srcRect l="5739"/>
          <a:stretch/>
        </p:blipFill>
        <p:spPr>
          <a:xfrm>
            <a:off x="66174" y="619682"/>
            <a:ext cx="5020842"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Dynamically Changing CSS – colorblind.css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676465" y="830509"/>
            <a:ext cx="7770883" cy="2308324"/>
          </a:xfrm>
          <a:prstGeom prst="rect">
            <a:avLst/>
          </a:prstGeom>
          <a:noFill/>
        </p:spPr>
        <p:txBody>
          <a:bodyPr wrap="square" rtlCol="0">
            <a:spAutoFit/>
          </a:bodyPr>
          <a:lstStyle/>
          <a:p>
            <a:r>
              <a:rPr lang="en-US" dirty="0" smtClean="0"/>
              <a:t>We felt that since we are using 2 very color-blind unfriendly colors (red and green) which traditionally represent “win” and “loss” in </a:t>
            </a:r>
            <a:r>
              <a:rPr lang="en-US" dirty="0" err="1" smtClean="0"/>
              <a:t>Dota</a:t>
            </a:r>
            <a:r>
              <a:rPr lang="en-US" dirty="0" smtClean="0"/>
              <a:t> 2 and universally, it would be appropriate to give the user the option of dynamically changing these colors to something more color-blind friendly if required.</a:t>
            </a:r>
          </a:p>
          <a:p>
            <a:endParaRPr lang="en-US" dirty="0"/>
          </a:p>
          <a:p>
            <a:r>
              <a:rPr lang="en-US" dirty="0" smtClean="0"/>
              <a:t>By dynamically adding (or removing) colorblind.css to the DOM, which then over-shadows our main.css file, and then redrawing the graphs, we were able to achieve the desired toggle on/toggle off effect.</a:t>
            </a:r>
          </a:p>
        </p:txBody>
      </p:sp>
      <p:pic>
        <p:nvPicPr>
          <p:cNvPr id="1026" name="Picture 2" descr="C:\Users\Benjy\Desktop\colorblind-bef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5" y="3388659"/>
            <a:ext cx="4538954" cy="3216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jy\Desktop\colorblind-af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5" y="3388659"/>
            <a:ext cx="4168319" cy="32162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845859"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44425"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9" idx="0"/>
          </p:cNvCxnSpPr>
          <p:nvPr/>
        </p:nvCxnSpPr>
        <p:spPr>
          <a:xfrm flipH="1">
            <a:off x="8553865" y="2734235"/>
            <a:ext cx="231547" cy="654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8138" y="3138833"/>
            <a:ext cx="656591" cy="24982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37668" y="6488668"/>
            <a:ext cx="915187" cy="369332"/>
          </a:xfrm>
          <a:prstGeom prst="rect">
            <a:avLst/>
          </a:prstGeom>
          <a:noFill/>
        </p:spPr>
        <p:txBody>
          <a:bodyPr wrap="none" rtlCol="0">
            <a:spAutoFit/>
          </a:bodyPr>
          <a:lstStyle/>
          <a:p>
            <a:r>
              <a:rPr lang="en-US" dirty="0" smtClean="0"/>
              <a:t>BEFORE</a:t>
            </a:r>
            <a:endParaRPr lang="en-US" dirty="0"/>
          </a:p>
        </p:txBody>
      </p:sp>
      <p:sp>
        <p:nvSpPr>
          <p:cNvPr id="15" name="TextBox 14"/>
          <p:cNvSpPr txBox="1"/>
          <p:nvPr/>
        </p:nvSpPr>
        <p:spPr>
          <a:xfrm>
            <a:off x="6422680" y="6454623"/>
            <a:ext cx="772969"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971485" y="757734"/>
            <a:ext cx="6407930" cy="5355312"/>
          </a:xfrm>
          <a:prstGeom prst="rect">
            <a:avLst/>
          </a:prstGeom>
          <a:noFill/>
        </p:spPr>
        <p:txBody>
          <a:bodyPr wrap="square" rtlCol="0">
            <a:spAutoFit/>
          </a:bodyPr>
          <a:lstStyle/>
          <a:p>
            <a:r>
              <a:rPr lang="en-US" b="1" dirty="0" smtClean="0"/>
              <a:t>Motivation</a:t>
            </a:r>
          </a:p>
          <a:p>
            <a:r>
              <a:rPr lang="en-US" dirty="0" smtClean="0"/>
              <a:t>Players love to view their historically best scores in various categories. This not only serves as a nostalgic/boastful moment to reminisce on great games past, but could assist in analyzing why said game was so exceptional and what could one learn from it.</a:t>
            </a:r>
          </a:p>
          <a:p>
            <a:endParaRPr lang="en-US" b="1" dirty="0"/>
          </a:p>
          <a:p>
            <a:r>
              <a:rPr lang="en-US" b="1" dirty="0" smtClean="0"/>
              <a:t>Design Process and Evolution:</a:t>
            </a:r>
            <a:endParaRPr lang="en-US" dirty="0" smtClean="0"/>
          </a:p>
          <a:p>
            <a:pPr marL="342900" indent="-342900">
              <a:buAutoNum type="arabicPeriod"/>
            </a:pPr>
            <a:r>
              <a:rPr lang="en-US" dirty="0" smtClean="0"/>
              <a:t>The records started off in the basic form as a table inside a modal that displayed various record-worthy categories and the value associated with those categories. </a:t>
            </a:r>
          </a:p>
          <a:p>
            <a:pPr marL="342900" indent="-342900">
              <a:buAutoNum type="arabicPeriod"/>
            </a:pPr>
            <a:r>
              <a:rPr lang="en-US" dirty="0" smtClean="0"/>
              <a:t>This was accomplished by building a record JSON that is updated by traversing through the matches array of the current filtered data selection, and then updating each field accordingly.</a:t>
            </a:r>
          </a:p>
          <a:p>
            <a:pPr marL="342900" indent="-342900">
              <a:buAutoNum type="arabicPeriod"/>
            </a:pPr>
            <a:r>
              <a:rPr lang="en-US" dirty="0" smtClean="0"/>
              <a:t>We felt that although the table provides the information desired, it is not aesthetically pleasing. So we opted to go for something a bit more visually stimulating and informative.</a:t>
            </a:r>
          </a:p>
          <a:p>
            <a:endParaRPr lang="en-US" b="1" dirty="0" smtClean="0"/>
          </a:p>
          <a:p>
            <a:pPr marL="342900" indent="-342900">
              <a:buAutoNum type="arabicPeriod"/>
            </a:pPr>
            <a:endParaRPr lang="en-US" dirty="0" smtClean="0"/>
          </a:p>
        </p:txBody>
      </p:sp>
      <p:pic>
        <p:nvPicPr>
          <p:cNvPr id="2050" name="Picture 2" descr="C:\Users\Benjy\Desktop\records-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 y="897793"/>
            <a:ext cx="1865138" cy="489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198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730188" y="621193"/>
            <a:ext cx="6445623" cy="5078313"/>
          </a:xfrm>
          <a:prstGeom prst="rect">
            <a:avLst/>
          </a:prstGeom>
          <a:noFill/>
        </p:spPr>
        <p:txBody>
          <a:bodyPr wrap="square" rtlCol="0">
            <a:spAutoFit/>
          </a:bodyPr>
          <a:lstStyle/>
          <a:p>
            <a:pPr marL="342900" indent="-342900">
              <a:buAutoNum type="arabicPeriod"/>
            </a:pPr>
            <a:r>
              <a:rPr lang="en-US" dirty="0" smtClean="0"/>
              <a:t>We transformed this boring tabular layout into a single columned table that the background image displayed was the hero you played in the game in which the record was achieved.</a:t>
            </a:r>
          </a:p>
          <a:p>
            <a:pPr marL="342900" indent="-342900">
              <a:buAutoNum type="arabicPeriod"/>
            </a:pPr>
            <a:r>
              <a:rPr lang="en-US" dirty="0" smtClean="0"/>
              <a:t>This is also more informative and makes use of something aesthetically pleasing to convey more meaning.</a:t>
            </a:r>
          </a:p>
          <a:p>
            <a:pPr marL="342900" indent="-342900">
              <a:buAutoNum type="arabicPeriod"/>
            </a:pPr>
            <a:r>
              <a:rPr lang="en-US" dirty="0" smtClean="0"/>
              <a:t>We also added an on click event for each of the pictures that will bring up the end game screen for that particular match in which you achieved said record. This way, the user not only can identify his best life time records, but find more information about those games.</a:t>
            </a:r>
          </a:p>
          <a:p>
            <a:pPr marL="342900" indent="-342900">
              <a:buAutoNum type="arabicPeriod"/>
            </a:pPr>
            <a:r>
              <a:rPr lang="en-US" dirty="0" smtClean="0"/>
              <a:t>The record that you are hovering over is emphasized, and the cursor changes to show that it is selectable.</a:t>
            </a:r>
          </a:p>
          <a:p>
            <a:pPr marL="342900" indent="-342900">
              <a:buAutoNum type="arabicPeriod"/>
            </a:pPr>
            <a:r>
              <a:rPr lang="en-US" dirty="0" smtClean="0"/>
              <a:t>We felt that having the records in a modal was a bit annoying and that records are something that users are very interested in based on filtered selection. So we decided to move the records out of the modal, display them on the front page where they are easily visible and clickable, and to only display the 6 most useful records.</a:t>
            </a:r>
          </a:p>
        </p:txBody>
      </p:sp>
      <p:pic>
        <p:nvPicPr>
          <p:cNvPr id="3074" name="Picture 2" descr="C:\Users\Benjy\Desktop\records-l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2" y="146521"/>
            <a:ext cx="1163452" cy="50179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jy\Desktop\records-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2" y="5927460"/>
            <a:ext cx="8482820" cy="831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5721" y="5672612"/>
            <a:ext cx="2013628" cy="369332"/>
          </a:xfrm>
          <a:prstGeom prst="rect">
            <a:avLst/>
          </a:prstGeom>
          <a:noFill/>
        </p:spPr>
        <p:txBody>
          <a:bodyPr wrap="none" rtlCol="0">
            <a:spAutoFit/>
          </a:bodyPr>
          <a:lstStyle/>
          <a:p>
            <a:r>
              <a:rPr lang="en-US" dirty="0" smtClean="0"/>
              <a:t>Final Record Layout</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Game Type Filters - Info</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523269" y="371044"/>
            <a:ext cx="6407930" cy="6463308"/>
          </a:xfrm>
          <a:prstGeom prst="rect">
            <a:avLst/>
          </a:prstGeom>
          <a:noFill/>
        </p:spPr>
        <p:txBody>
          <a:bodyPr wrap="square" rtlCol="0">
            <a:spAutoFit/>
          </a:bodyPr>
          <a:lstStyle/>
          <a:p>
            <a:r>
              <a:rPr lang="en-US" b="1" dirty="0" smtClean="0"/>
              <a:t>Motivation</a:t>
            </a:r>
          </a:p>
          <a:p>
            <a:r>
              <a:rPr lang="en-US" dirty="0" smtClean="0"/>
              <a:t>Although the basic game mechanics of </a:t>
            </a:r>
            <a:r>
              <a:rPr lang="en-US" dirty="0" err="1" smtClean="0"/>
              <a:t>Dota</a:t>
            </a:r>
            <a:r>
              <a:rPr lang="en-US" dirty="0" smtClean="0"/>
              <a:t> are the same from match-to-match, there are a few customizable options when a user searches for a game to play. The two categories that these can be broken down into are</a:t>
            </a:r>
            <a:r>
              <a:rPr lang="en-US" b="1" dirty="0" smtClean="0"/>
              <a:t>: Game Mode and Lobby Type</a:t>
            </a:r>
            <a:r>
              <a:rPr lang="en-US" dirty="0" smtClean="0"/>
              <a:t>. </a:t>
            </a:r>
          </a:p>
          <a:p>
            <a:endParaRPr lang="en-US" dirty="0"/>
          </a:p>
          <a:p>
            <a:r>
              <a:rPr lang="en-US" b="1" dirty="0" smtClean="0"/>
              <a:t>Game Mode </a:t>
            </a:r>
            <a:r>
              <a:rPr lang="en-US" dirty="0" smtClean="0"/>
              <a:t>determines the way in which Heroes are selected. These include All Pick (each player can choose their hero from the full pool of all available heroes), All Random (each player is randomly assigned a hero from the full hero pool), and Single Draft (each player picks their hero from 3 randomly chosen heroes from the full pool of heroes) – to name just 3 modes.</a:t>
            </a:r>
          </a:p>
          <a:p>
            <a:endParaRPr lang="en-US" dirty="0"/>
          </a:p>
          <a:p>
            <a:r>
              <a:rPr lang="en-US" b="1" dirty="0" smtClean="0"/>
              <a:t>Lobby Type </a:t>
            </a:r>
            <a:r>
              <a:rPr lang="en-US" dirty="0" smtClean="0"/>
              <a:t>determines who the game is played with – i.e. the people who will then be choosing a hero based on the game mode above. This includes Public Matchmaking (whereby your group of friends search for other teammates online – to make a team of 5 – and 5 random opponents), Ranked (where you play with people of a similar skill level to you – kind of like a chess ELO rating), or Solo Queue (where you search for random teammates  and opponents all by your lonesome).</a:t>
            </a:r>
          </a:p>
          <a:p>
            <a:r>
              <a:rPr lang="en-US" b="1" dirty="0" smtClean="0"/>
              <a:t>It would be useful to filter by these Game Types to see user specific stats based on different game modes and lobbies.</a:t>
            </a:r>
          </a:p>
        </p:txBody>
      </p:sp>
    </p:spTree>
    <p:extLst>
      <p:ext uri="{BB962C8B-B14F-4D97-AF65-F5344CB8AC3E}">
        <p14:creationId xmlns:p14="http://schemas.microsoft.com/office/powerpoint/2010/main" val="200419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Filters</a:t>
            </a:r>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090612" y="620914"/>
            <a:ext cx="6407930" cy="2031325"/>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just placed a square table to filter by Game Mode (AP = All Pick, etc.) on the main graph page. On click, it would update the filtered data based on the user’s toggled selection.</a:t>
            </a:r>
          </a:p>
          <a:p>
            <a:pPr marL="342900" indent="-342900">
              <a:buFontTx/>
              <a:buAutoNum type="arabicPeriod"/>
            </a:pPr>
            <a:r>
              <a:rPr lang="en-US" dirty="0"/>
              <a:t>Although this was functional, it was not ideal as </a:t>
            </a:r>
            <a:r>
              <a:rPr lang="en-US" dirty="0" smtClean="0"/>
              <a:t>it lacked </a:t>
            </a:r>
            <a:r>
              <a:rPr lang="en-US" dirty="0"/>
              <a:t>the functionality of filtering by Lobby </a:t>
            </a:r>
            <a:r>
              <a:rPr lang="en-US" dirty="0" smtClean="0"/>
              <a:t>Type, and was not user friendly for those who do not understand the abbreviation.</a:t>
            </a:r>
            <a:endParaRPr lang="en-US" dirty="0"/>
          </a:p>
        </p:txBody>
      </p:sp>
      <p:pic>
        <p:nvPicPr>
          <p:cNvPr id="4098" name="Picture 2" descr="C:\Users\Benjy\Desktop\gametype-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201"/>
            <a:ext cx="19716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jy\Desktop\gametype-fir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8" y="2816039"/>
            <a:ext cx="3995730" cy="36206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438" y="3781082"/>
            <a:ext cx="4484687" cy="2031325"/>
          </a:xfrm>
          <a:prstGeom prst="rect">
            <a:avLst/>
          </a:prstGeom>
          <a:noFill/>
        </p:spPr>
        <p:txBody>
          <a:bodyPr wrap="square" rtlCol="0">
            <a:spAutoFit/>
          </a:bodyPr>
          <a:lstStyle/>
          <a:p>
            <a:pPr marL="342900" indent="-342900">
              <a:buAutoNum type="arabicPeriod" startAt="3"/>
            </a:pPr>
            <a:r>
              <a:rPr lang="en-US" dirty="0" smtClean="0"/>
              <a:t>We expanded the names in full, and added the functionality to filter by lobby types.</a:t>
            </a:r>
          </a:p>
          <a:p>
            <a:pPr marL="342900" indent="-342900">
              <a:buAutoNum type="arabicPeriod" startAt="3"/>
            </a:pPr>
            <a:r>
              <a:rPr lang="en-US" dirty="0" smtClean="0"/>
              <a:t>However, having this on the main page was very cluttered and aesthetically unpleasing, so we moved it into a modal (like the hero filters) and styled it further.</a:t>
            </a:r>
          </a:p>
        </p:txBody>
      </p:sp>
    </p:spTree>
    <p:extLst>
      <p:ext uri="{BB962C8B-B14F-4D97-AF65-F5344CB8AC3E}">
        <p14:creationId xmlns:p14="http://schemas.microsoft.com/office/powerpoint/2010/main" val="2004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a:t>
            </a:r>
            <a:r>
              <a:rPr lang="en-US" b="1" dirty="0" smtClean="0"/>
              <a:t>Filters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4620125" y="497689"/>
            <a:ext cx="4452157" cy="3139321"/>
          </a:xfrm>
          <a:prstGeom prst="rect">
            <a:avLst/>
          </a:prstGeom>
          <a:noFill/>
        </p:spPr>
        <p:txBody>
          <a:bodyPr wrap="square" rtlCol="0">
            <a:spAutoFit/>
          </a:bodyPr>
          <a:lstStyle/>
          <a:p>
            <a:r>
              <a:rPr lang="en-US" dirty="0" smtClean="0"/>
              <a:t>5.   This was aesthetically much more pleasing. We also changed </a:t>
            </a:r>
            <a:r>
              <a:rPr lang="en-US" dirty="0" smtClean="0"/>
              <a:t>it such </a:t>
            </a:r>
            <a:r>
              <a:rPr lang="en-US" dirty="0" smtClean="0"/>
              <a:t>that the filtering only occurred on click of the filter button, which prevented some of the graphs displaying incorrect info if the user clicked on different modes in quick succession</a:t>
            </a:r>
            <a:r>
              <a:rPr lang="en-US" dirty="0" smtClean="0"/>
              <a:t>. The webpage saves the state of the selection, so even if the user makes a selection and then CLOSES the modal without filtering, upon reopening, the most recently applied filter selection is still displayed.</a:t>
            </a:r>
            <a:endParaRPr lang="en-US" dirty="0" smtClean="0"/>
          </a:p>
        </p:txBody>
      </p:sp>
      <p:pic>
        <p:nvPicPr>
          <p:cNvPr id="5122" name="Picture 2" descr="C:\Users\Benjy\Desktop\gametype-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 y="1041312"/>
            <a:ext cx="4529144" cy="19485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enjy\Desktop\gametype-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 y="3881161"/>
            <a:ext cx="4554184" cy="2663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20125" y="3682757"/>
            <a:ext cx="4538947" cy="3139321"/>
          </a:xfrm>
          <a:prstGeom prst="rect">
            <a:avLst/>
          </a:prstGeom>
          <a:noFill/>
        </p:spPr>
        <p:txBody>
          <a:bodyPr wrap="square" rtlCol="0">
            <a:spAutoFit/>
          </a:bodyPr>
          <a:lstStyle/>
          <a:p>
            <a:r>
              <a:rPr lang="en-US" dirty="0"/>
              <a:t>6</a:t>
            </a:r>
            <a:r>
              <a:rPr lang="en-US" dirty="0" smtClean="0"/>
              <a:t>.   However, we felt that the filter layout, and styling did not fit in well with the rest of our webpage, so we restyled the table layout to be more in line with the </a:t>
            </a:r>
            <a:r>
              <a:rPr lang="en-US" dirty="0" smtClean="0"/>
              <a:t>webpage’s </a:t>
            </a:r>
            <a:r>
              <a:rPr lang="en-US" dirty="0" smtClean="0"/>
              <a:t>layout and the hero filter modal. We also added titles to the 2 different filtering categories</a:t>
            </a:r>
            <a:r>
              <a:rPr lang="en-US" dirty="0" smtClean="0"/>
              <a:t>. We also decided to default to a few modes unselected, since they are not of immediate interest, and may skew the “typica</a:t>
            </a:r>
            <a:r>
              <a:rPr lang="en-US" dirty="0" smtClean="0"/>
              <a:t>l” user</a:t>
            </a:r>
            <a:r>
              <a:rPr lang="en-US" dirty="0" smtClean="0"/>
              <a:t> information shown on load (i.e. </a:t>
            </a:r>
            <a:r>
              <a:rPr lang="en-US" dirty="0" smtClean="0"/>
              <a:t>Practice matches or Tutorial games)</a:t>
            </a:r>
            <a:r>
              <a:rPr lang="en-US" dirty="0" smtClean="0"/>
              <a:t>. </a:t>
            </a:r>
            <a:endParaRPr lang="en-US" dirty="0" smtClean="0"/>
          </a:p>
        </p:txBody>
      </p:sp>
    </p:spTree>
    <p:extLst>
      <p:ext uri="{BB962C8B-B14F-4D97-AF65-F5344CB8AC3E}">
        <p14:creationId xmlns:p14="http://schemas.microsoft.com/office/powerpoint/2010/main" val="200419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a:t>
            </a:r>
            <a:r>
              <a:rPr lang="en-US" b="1" dirty="0" smtClean="0"/>
              <a:t>IV</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Benjy Levin</a:t>
            </a:r>
            <a:endParaRPr lang="en-US" sz="1400" dirty="0"/>
          </a:p>
        </p:txBody>
      </p:sp>
      <p:pic>
        <p:nvPicPr>
          <p:cNvPr id="7" name="Picture 2" descr="C:\Users\Benjy\Desktop\Hero-modal-select-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80" y="2804019"/>
            <a:ext cx="6022137" cy="401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124" y="290595"/>
            <a:ext cx="8129737" cy="2585323"/>
          </a:xfrm>
          <a:prstGeom prst="rect">
            <a:avLst/>
          </a:prstGeom>
          <a:noFill/>
        </p:spPr>
        <p:txBody>
          <a:bodyPr wrap="square" rtlCol="0">
            <a:spAutoFit/>
          </a:bodyPr>
          <a:lstStyle/>
          <a:p>
            <a:r>
              <a:rPr lang="en-US" dirty="0" smtClean="0"/>
              <a:t>For ease of selecting each category, we made it such that if the user clicks on the heading: Intelligence, Agility or Strength, it will either select all the heroes in that category, or deselect all if they are all already selected.</a:t>
            </a:r>
          </a:p>
          <a:p>
            <a:endParaRPr lang="en-US" dirty="0"/>
          </a:p>
          <a:p>
            <a:r>
              <a:rPr lang="en-US" dirty="0" smtClean="0"/>
              <a:t>We also solved the bug such that if the user makes a selection and then clicks CLOSE (and not filter), when the user reopened the modal, it displayed the unfiltered selection. Now, every time the modal is opened, the user is shown the heroes selected from the most recent filtering of the data set by heroes. This was a consistency error.</a:t>
            </a:r>
            <a:endParaRPr lang="en-US" dirty="0"/>
          </a:p>
        </p:txBody>
      </p:sp>
    </p:spTree>
    <p:extLst>
      <p:ext uri="{BB962C8B-B14F-4D97-AF65-F5344CB8AC3E}">
        <p14:creationId xmlns:p14="http://schemas.microsoft.com/office/powerpoint/2010/main" val="308034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TotalTime>
  <Words>4478</Words>
  <Application>Microsoft Office PowerPoint</Application>
  <PresentationFormat>On-screen Show (4:3)</PresentationFormat>
  <Paragraphs>303</Paragraphs>
  <Slides>40</Slides>
  <Notes>2</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Benjy</cp:lastModifiedBy>
  <cp:revision>43</cp:revision>
  <dcterms:created xsi:type="dcterms:W3CDTF">2014-04-05T23:55:31Z</dcterms:created>
  <dcterms:modified xsi:type="dcterms:W3CDTF">2014-04-27T20:06:48Z</dcterms:modified>
</cp:coreProperties>
</file>